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9" r:id="rId6"/>
    <p:sldId id="283" r:id="rId7"/>
    <p:sldId id="284" r:id="rId8"/>
    <p:sldId id="261" r:id="rId9"/>
    <p:sldId id="285" r:id="rId10"/>
    <p:sldId id="286" r:id="rId11"/>
    <p:sldId id="287" r:id="rId12"/>
    <p:sldId id="288" r:id="rId13"/>
    <p:sldId id="282" r:id="rId14"/>
    <p:sldId id="270" r:id="rId15"/>
    <p:sldId id="265" r:id="rId16"/>
    <p:sldId id="267" r:id="rId17"/>
    <p:sldId id="264" r:id="rId18"/>
    <p:sldId id="262" r:id="rId19"/>
    <p:sldId id="266" r:id="rId20"/>
    <p:sldId id="263" r:id="rId21"/>
    <p:sldId id="275" r:id="rId22"/>
    <p:sldId id="271" r:id="rId23"/>
    <p:sldId id="273" r:id="rId24"/>
    <p:sldId id="274" r:id="rId25"/>
    <p:sldId id="276" r:id="rId26"/>
    <p:sldId id="277" r:id="rId27"/>
    <p:sldId id="280" r:id="rId28"/>
    <p:sldId id="278" r:id="rId29"/>
    <p:sldId id="279" r:id="rId30"/>
    <p:sldId id="281" r:id="rId31"/>
    <p:sldId id="268" r:id="rId32"/>
    <p:sldId id="272" r:id="rId33"/>
    <p:sldId id="26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6" autoAdjust="0"/>
    <p:restoredTop sz="97458" autoAdjust="0"/>
  </p:normalViewPr>
  <p:slideViewPr>
    <p:cSldViewPr snapToGrid="0" snapToObjects="1" showGuides="1">
      <p:cViewPr>
        <p:scale>
          <a:sx n="100" d="100"/>
          <a:sy n="100" d="100"/>
        </p:scale>
        <p:origin x="-94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BA37-FA3D-4A49-AD48-AE660CCC5629}" type="datetimeFigureOut">
              <a:rPr lang="en-US" smtClean="0"/>
              <a:pPr/>
              <a:t>02/11/2014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DA200-2723-1143-A590-CCCD409F7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E3F0-61A7-1747-8380-A1C1FF54318A}" type="datetimeFigureOut">
              <a:rPr lang="en-US" smtClean="0"/>
              <a:pPr/>
              <a:t>02/11/2014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58E84-4A93-6A40-A55B-868CD185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 userDrawn="1"/>
        </p:nvSpPr>
        <p:spPr>
          <a:xfrm flipV="1">
            <a:off x="158750" y="6046963"/>
            <a:ext cx="161750" cy="16175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14300" y="6142038"/>
            <a:ext cx="241300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GB" smtClean="0"/>
              <a:t>LAGB, 1st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Introduction to Open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US" dirty="0" smtClean="0"/>
              <a:t>George Walkden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34620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 flipV="1">
            <a:off x="114300" y="6186488"/>
            <a:ext cx="241300" cy="2413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 flipV="1">
            <a:off x="196850" y="6269038"/>
            <a:ext cx="79200" cy="79200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 rot="5400000">
            <a:off x="281694" y="6168144"/>
            <a:ext cx="792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Goudy Old Style"/>
          <a:ea typeface="+mj-ea"/>
          <a:cs typeface="Goudy Old Sty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Goudy Old Style"/>
          <a:ea typeface="+mn-ea"/>
          <a:cs typeface="Goudy Old Sty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Goudy Old Style"/>
          <a:ea typeface="+mn-ea"/>
          <a:cs typeface="Goudy Old Sty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Goudy Old Style"/>
          <a:ea typeface="+mn-ea"/>
          <a:cs typeface="Goudy Old Sty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6"/>
          </a:solidFill>
          <a:latin typeface="Goudy Old Style"/>
          <a:ea typeface="+mn-ea"/>
          <a:cs typeface="Goudy Old Sty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Goudy Old Style"/>
          <a:ea typeface="+mn-ea"/>
          <a:cs typeface="Goudy Old Sty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fce.ac.uk/" TargetMode="External"/><Relationship Id="rId4" Type="http://schemas.openxmlformats.org/officeDocument/2006/relationships/hyperlink" Target="http://www.rcuk.ac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fce.ac.uk/media/hefce/content/pubs/2014/201407/HEFCE2014_07.pdf" TargetMode="Externa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cuk.ac.uk/RCUK-prod/assets/documents/documents/RCUKOpenAccessPolicy.pdf" TargetMode="Externa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prints.soton.ac.uk/268516/2/Citation_advantage_paper.pdf" TargetMode="External"/><Relationship Id="rId3" Type="http://schemas.openxmlformats.org/officeDocument/2006/relationships/hyperlink" Target="http://www.istl.org/10-winter/article2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sitory.cam.ac.uk/" TargetMode="External"/><Relationship Id="rId4" Type="http://schemas.openxmlformats.org/officeDocument/2006/relationships/hyperlink" Target="http://roa.rutgers.edu/" TargetMode="External"/><Relationship Id="rId5" Type="http://schemas.openxmlformats.org/officeDocument/2006/relationships/hyperlink" Target="http://semanticsarchive.net/" TargetMode="External"/><Relationship Id="rId6" Type="http://schemas.openxmlformats.org/officeDocument/2006/relationships/hyperlink" Target="http://ling.auf.net/lingbuzz" TargetMode="External"/><Relationship Id="rId7" Type="http://schemas.openxmlformats.org/officeDocument/2006/relationships/image" Target="../media/image6.gif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cholar.manchester.ac.u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aj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lsevier.com/about/open-access/sponsored-articles" TargetMode="External"/><Relationship Id="rId3" Type="http://schemas.openxmlformats.org/officeDocument/2006/relationships/hyperlink" Target="http://issuu.com/thebritishacademy/docs/debating_open_access-shieber-ecum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larlyoa.com/2014/01/02/list-of-predatory-publishers-2014/" TargetMode="External"/><Relationship Id="rId3" Type="http://schemas.openxmlformats.org/officeDocument/2006/relationships/hyperlink" Target="http://www.roger-pearse.com/weblog/2009/06/23/dishonest-academic-journals-and-the-elsevier-scandal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ng.auf.net/lingbuzz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guistics.fi/skyjol-en.shtml" TargetMode="External"/><Relationship Id="rId4" Type="http://schemas.openxmlformats.org/officeDocument/2006/relationships/hyperlink" Target="http://www.biolinguistics.eu/index.php/biolinguistics" TargetMode="External"/><Relationship Id="rId5" Type="http://schemas.openxmlformats.org/officeDocument/2006/relationships/hyperlink" Target="http://semprag.org/" TargetMode="External"/><Relationship Id="rId6" Type="http://schemas.openxmlformats.org/officeDocument/2006/relationships/hyperlink" Target="http://www.linguisticsociety.org/lsa-publications/language" TargetMode="External"/><Relationship Id="rId7" Type="http://schemas.openxmlformats.org/officeDocument/2006/relationships/hyperlink" Target="http://teachinglinguistics.org/" TargetMode="External"/><Relationship Id="rId8" Type="http://schemas.openxmlformats.org/officeDocument/2006/relationships/hyperlink" Target="http://www.linguisticsociety.org/lsa-publications/language/lpp" TargetMode="External"/><Relationship Id="rId9" Type="http://schemas.openxmlformats.org/officeDocument/2006/relationships/hyperlink" Target="http://www.linguisticsociety.org/lsa-publications/language/phonological-analysis" TargetMode="External"/><Relationship Id="rId10" Type="http://schemas.openxmlformats.org/officeDocument/2006/relationships/hyperlink" Target="http://historicalsyntax.org" TargetMode="External"/><Relationship Id="rId11" Type="http://schemas.openxmlformats.org/officeDocument/2006/relationships/hyperlink" Target="http://www.linguisticsociety.org/content/perspectiv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gruyter.com/view/j/opl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language.net/journals/index.php/jhs" TargetMode="External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universitypress.co.uk/cgi-bin/scribe?showgroup=ig06" TargetMode="External"/><Relationship Id="rId4" Type="http://schemas.openxmlformats.org/officeDocument/2006/relationships/hyperlink" Target="http://www.knowledgeunlatched.org/" TargetMode="External"/><Relationship Id="rId5" Type="http://schemas.openxmlformats.org/officeDocument/2006/relationships/hyperlink" Target="http://langsci-pres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itac.ac.uk/templates/asset-relay.cfm?frmAssetFileID=1266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urnablebooks.com/author/martin-paul-eve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uk.ac.uk/RCUK-prod/assets/documents/documents/RCUKOpenAccessPolicy.pdf" TargetMode="External"/><Relationship Id="rId4" Type="http://schemas.openxmlformats.org/officeDocument/2006/relationships/hyperlink" Target="http://www.hefce.ac.uk/pubs/year/2014/201407/%23d.en.86771" TargetMode="External"/><Relationship Id="rId5" Type="http://schemas.openxmlformats.org/officeDocument/2006/relationships/hyperlink" Target="http://eprints.soton.ac.uk/253351/" TargetMode="External"/><Relationship Id="rId6" Type="http://schemas.openxmlformats.org/officeDocument/2006/relationships/hyperlink" Target="http://www.monbiot.com/2011/08/29/the-lairds-of-learning/" TargetMode="External"/><Relationship Id="rId7" Type="http://schemas.openxmlformats.org/officeDocument/2006/relationships/hyperlink" Target="http://cyber.law.harvard.edu/hoap/Open_Access_(the_book)" TargetMode="External"/><Relationship Id="rId8" Type="http://schemas.openxmlformats.org/officeDocument/2006/relationships/hyperlink" Target="http://www.britac.ac.uk/openaccess/debatingopenaccess.cfm" TargetMode="External"/><Relationship Id="rId9" Type="http://schemas.openxmlformats.org/officeDocument/2006/relationships/hyperlink" Target="http://www.pirateparty.org.uk/blog/george-walkden/case-open-acc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uthernlibrarianship.icaap.org/content/v09n03/mcguigan_g01.html" TargetMode="External"/><Relationship Id="rId3" Type="http://schemas.openxmlformats.org/officeDocument/2006/relationships/hyperlink" Target="http://www.economist.com/node/1874417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79646"/>
                </a:solidFill>
              </a:rPr>
              <a:t>Open Access publishing</a:t>
            </a:r>
            <a:endParaRPr lang="en-US" sz="6000" dirty="0">
              <a:solidFill>
                <a:srgbClr val="F7964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900" y="2054225"/>
            <a:ext cx="6400800" cy="660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79646"/>
                </a:solidFill>
              </a:rPr>
              <a:t>an introduction to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81300" y="3162300"/>
            <a:ext cx="55499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in linguistics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7437855" y="654225"/>
            <a:ext cx="723618" cy="723619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1700" y="1016061"/>
            <a:ext cx="1079500" cy="596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7251700" y="1227616"/>
            <a:ext cx="1079500" cy="1079500"/>
          </a:xfrm>
          <a:prstGeom prst="ellipse">
            <a:avLst/>
          </a:prstGeom>
          <a:solidFill>
            <a:schemeClr val="bg1"/>
          </a:solidFill>
          <a:ln w="2286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7621003" y="1596919"/>
            <a:ext cx="354316" cy="354316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75168" y="1170951"/>
            <a:ext cx="354316" cy="7104"/>
          </a:xfrm>
          <a:prstGeom prst="line">
            <a:avLst/>
          </a:prstGeom>
          <a:ln w="2032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850900" y="4140200"/>
            <a:ext cx="7480300" cy="15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George Walkden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F79646"/>
                </a:solidFill>
                <a:latin typeface="Goudy Old Style"/>
                <a:cs typeface="Goudy Old Style"/>
              </a:rPr>
              <a:t>University of Manchester</a:t>
            </a:r>
          </a:p>
          <a:p>
            <a:pPr lvl="0">
              <a:spcBef>
                <a:spcPct val="20000"/>
              </a:spcBef>
            </a:pPr>
            <a:r>
              <a:rPr kumimoji="0" lang="en-US" b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george.walkden@manchester.ac.uk</a:t>
            </a:r>
            <a:endParaRPr lang="en-US" dirty="0">
              <a:solidFill>
                <a:srgbClr val="F79646"/>
              </a:solidFill>
              <a:latin typeface="Goudy Old Style"/>
              <a:cs typeface="Goudy Old Style"/>
            </a:endParaRPr>
          </a:p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rgbClr val="F79646"/>
                </a:solidFill>
                <a:latin typeface="Goudy Old Style"/>
                <a:cs typeface="Goudy Old Style"/>
              </a:rPr>
              <a:t>http</a:t>
            </a:r>
            <a:r>
              <a:rPr lang="en-US" dirty="0">
                <a:solidFill>
                  <a:srgbClr val="F79646"/>
                </a:solidFill>
                <a:latin typeface="Goudy Old Style"/>
                <a:cs typeface="Goudy Old Style"/>
              </a:rPr>
              <a:t>://</a:t>
            </a:r>
            <a:r>
              <a:rPr lang="en-US" dirty="0" err="1">
                <a:solidFill>
                  <a:srgbClr val="F79646"/>
                </a:solidFill>
                <a:latin typeface="Goudy Old Style"/>
                <a:cs typeface="Goudy Old Style"/>
              </a:rPr>
              <a:t>personalpages.manchester.ac.uk/staff/george.walkden</a:t>
            </a:r>
            <a:r>
              <a:rPr lang="en-US" dirty="0">
                <a:solidFill>
                  <a:srgbClr val="F79646"/>
                </a:solidFill>
                <a:latin typeface="Goudy Old Style"/>
                <a:cs typeface="Goudy Old Style"/>
              </a:rPr>
              <a:t>/</a:t>
            </a:r>
            <a:endParaRPr kumimoji="0" lang="en-US" b="0" u="none" strike="noStrike" kern="120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Goudy Old Style"/>
              <a:ea typeface="+mn-ea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to think about 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the 2012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, two major bodies have come out in </a:t>
            </a:r>
            <a:r>
              <a:rPr lang="en-US" dirty="0" err="1" smtClean="0"/>
              <a:t>favour</a:t>
            </a:r>
            <a:r>
              <a:rPr lang="en-US" dirty="0" smtClean="0"/>
              <a:t> of Open Access:</a:t>
            </a:r>
          </a:p>
          <a:p>
            <a:pPr lvl="1"/>
            <a:r>
              <a:rPr lang="en-US" dirty="0" smtClean="0">
                <a:hlinkClick r:id="rId3"/>
              </a:rPr>
              <a:t>HEFCE</a:t>
            </a:r>
            <a:r>
              <a:rPr lang="en-US" dirty="0" smtClean="0"/>
              <a:t>: the body that runs the Research Excellence Framework (REF)</a:t>
            </a:r>
          </a:p>
          <a:p>
            <a:pPr lvl="1"/>
            <a:r>
              <a:rPr lang="en-US" dirty="0" smtClean="0">
                <a:hlinkClick r:id="rId4"/>
              </a:rPr>
              <a:t>RCUK</a:t>
            </a:r>
            <a:r>
              <a:rPr lang="en-US" dirty="0" smtClean="0"/>
              <a:t>: the body that administers research grants and studentships (via e.g. AHRC, ESRC)</a:t>
            </a:r>
          </a:p>
          <a:p>
            <a:r>
              <a:rPr lang="en-US" dirty="0" smtClean="0"/>
              <a:t>Between them these two are responsible for almost all UK research funding.</a:t>
            </a:r>
          </a:p>
          <a:p>
            <a:r>
              <a:rPr lang="en-US" dirty="0" smtClean="0"/>
              <a:t>Both now </a:t>
            </a:r>
            <a:r>
              <a:rPr lang="en-US" b="1" dirty="0" smtClean="0"/>
              <a:t>require </a:t>
            </a:r>
            <a:r>
              <a:rPr lang="en-US" dirty="0" smtClean="0"/>
              <a:t>Open Access outputs.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HEFCE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Papers published after 1 April 2016 must be OA to be eligible for the REF.</a:t>
            </a:r>
          </a:p>
          <a:p>
            <a:pPr lvl="1"/>
            <a:r>
              <a:rPr lang="en-US" dirty="0" smtClean="0"/>
              <a:t>“authors’ final peer-reviewed manuscripts must have been deposited in an institutional or subject repository on acceptance for publication” (</a:t>
            </a:r>
            <a:r>
              <a:rPr lang="en-US" dirty="0" smtClean="0">
                <a:solidFill>
                  <a:srgbClr val="339900"/>
                </a:solidFill>
              </a:rPr>
              <a:t>green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Only applies to journal articles and proceedings papers (not e.g. monographs)</a:t>
            </a:r>
          </a:p>
          <a:p>
            <a:r>
              <a:rPr lang="en-US" dirty="0" smtClean="0"/>
              <a:t>Maximum embargo: 24 months (for us)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3200"/>
            <a:ext cx="3022600" cy="1016000"/>
          </a:xfrm>
          <a:prstGeom prst="rect">
            <a:avLst/>
          </a:prstGeom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RCUK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2018, all papers should be Open Access. </a:t>
            </a:r>
          </a:p>
          <a:p>
            <a:pPr lvl="1"/>
            <a:r>
              <a:rPr lang="en-US" dirty="0" smtClean="0"/>
              <a:t>“RCUK has a preference for … the ‘</a:t>
            </a:r>
            <a:r>
              <a:rPr lang="en-US" dirty="0" smtClean="0">
                <a:solidFill>
                  <a:srgbClr val="FFCC00"/>
                </a:solidFill>
              </a:rPr>
              <a:t>gold</a:t>
            </a:r>
            <a:r>
              <a:rPr lang="en-US" dirty="0" smtClean="0"/>
              <a:t>’ route to Open Access” but allows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too.</a:t>
            </a:r>
          </a:p>
          <a:p>
            <a:r>
              <a:rPr lang="en-US" dirty="0" smtClean="0"/>
              <a:t>Universities are provided with ‘block grant’ funding to cover charges to authors</a:t>
            </a:r>
          </a:p>
          <a:p>
            <a:r>
              <a:rPr lang="en-US" dirty="0" smtClean="0"/>
              <a:t>Only applies to journals and proceedings</a:t>
            </a:r>
          </a:p>
          <a:p>
            <a:r>
              <a:rPr lang="en-US" dirty="0" smtClean="0"/>
              <a:t>Maximum embargo: 12 months (for us)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222250"/>
            <a:ext cx="3479800" cy="977900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citation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Many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studies</a:t>
            </a:r>
            <a:r>
              <a:rPr lang="en-US" dirty="0" smtClean="0"/>
              <a:t> have shown that papers published Open Access get cited more.</a:t>
            </a:r>
          </a:p>
          <a:p>
            <a:r>
              <a:rPr lang="en-US" dirty="0" smtClean="0"/>
              <a:t>Most results are for the hard sciences, but 45% increase in citations has been found for philosophy, and 86% for political science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Swan 2010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surprising: more people are able to read your work!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Types of Open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>
                <a:solidFill>
                  <a:schemeClr val="accent6"/>
                </a:solidFill>
              </a:rPr>
              <a:t>vs. </a:t>
            </a:r>
            <a:r>
              <a:rPr lang="en-US" dirty="0" smtClean="0">
                <a:solidFill>
                  <a:srgbClr val="FFCC00"/>
                </a:solidFill>
              </a:rPr>
              <a:t>Gold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0"/>
            <a:ext cx="8229600" cy="3586163"/>
          </a:xfrm>
        </p:spPr>
        <p:txBody>
          <a:bodyPr/>
          <a:lstStyle/>
          <a:p>
            <a:r>
              <a:rPr lang="en-US" dirty="0" smtClean="0"/>
              <a:t>Self-archiving of research work in places where it’s freely available on the web, e.g.:</a:t>
            </a:r>
          </a:p>
          <a:p>
            <a:pPr lvl="1"/>
            <a:r>
              <a:rPr lang="en-US" dirty="0" smtClean="0"/>
              <a:t>Institutional repositories</a:t>
            </a:r>
          </a:p>
          <a:p>
            <a:pPr lvl="2"/>
            <a:r>
              <a:rPr lang="en-US" dirty="0" smtClean="0"/>
              <a:t>(Manchester’s </a:t>
            </a:r>
            <a:r>
              <a:rPr lang="en-US" dirty="0" err="1" smtClean="0">
                <a:hlinkClick r:id="rId2"/>
              </a:rPr>
              <a:t>eScholar</a:t>
            </a:r>
            <a:r>
              <a:rPr lang="en-US" dirty="0" smtClean="0"/>
              <a:t>; Cambridge’s </a:t>
            </a:r>
            <a:r>
              <a:rPr lang="en-US" dirty="0" err="1" smtClean="0">
                <a:hlinkClick r:id="rId3"/>
              </a:rPr>
              <a:t>DSpace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Subject-specific repositories</a:t>
            </a:r>
          </a:p>
          <a:p>
            <a:pPr lvl="2"/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Optimality Archive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semanticsarchive.net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lingBuzz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Personal website or social media profile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roa-fla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6050">
            <a:off x="441854" y="1896888"/>
            <a:ext cx="2667000" cy="406732"/>
          </a:xfrm>
          <a:prstGeom prst="rect">
            <a:avLst/>
          </a:prstGeom>
        </p:spPr>
      </p:pic>
      <p:pic>
        <p:nvPicPr>
          <p:cNvPr id="8" name="Picture 7" descr="semanticsarchiv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18574">
            <a:off x="3646109" y="2031999"/>
            <a:ext cx="3477381" cy="292100"/>
          </a:xfrm>
          <a:prstGeom prst="rect">
            <a:avLst/>
          </a:prstGeom>
        </p:spPr>
      </p:pic>
      <p:pic>
        <p:nvPicPr>
          <p:cNvPr id="9" name="Picture 8" descr="dspac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53776">
            <a:off x="7421562" y="1881268"/>
            <a:ext cx="1514475" cy="571500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archived?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Publishers typically place restrictions on what can be self-archived for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open access.</a:t>
            </a:r>
          </a:p>
          <a:p>
            <a:pPr lvl="1"/>
            <a:r>
              <a:rPr lang="en-US" dirty="0" smtClean="0"/>
              <a:t>Is it the final PDF, or the typeset proof copy?</a:t>
            </a:r>
          </a:p>
          <a:p>
            <a:pPr lvl="1"/>
            <a:r>
              <a:rPr lang="en-US" dirty="0" smtClean="0"/>
              <a:t>Is it a final, non-typeset version incorporating reviewers’ comments?</a:t>
            </a:r>
          </a:p>
          <a:p>
            <a:pPr lvl="1"/>
            <a:r>
              <a:rPr lang="en-US" dirty="0" smtClean="0"/>
              <a:t>Is it a pre-review version?</a:t>
            </a:r>
          </a:p>
          <a:p>
            <a:r>
              <a:rPr lang="en-US" dirty="0" smtClean="0"/>
              <a:t>Venues differ. Check the website of the journal/publisher before uploading anything!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OA: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Cheap and easy.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 most repositories, no guarantee of quality (or even peer-review).</a:t>
            </a:r>
          </a:p>
          <a:p>
            <a:pPr lvl="1"/>
            <a:r>
              <a:rPr lang="en-US" dirty="0" smtClean="0"/>
              <a:t>Version control can become difficult.</a:t>
            </a:r>
          </a:p>
          <a:p>
            <a:pPr lvl="1"/>
            <a:r>
              <a:rPr lang="en-US" dirty="0" smtClean="0"/>
              <a:t>Often no proofreading/copy-editing/typesetting.</a:t>
            </a:r>
          </a:p>
          <a:p>
            <a:pPr lvl="1"/>
            <a:r>
              <a:rPr lang="en-US" dirty="0" smtClean="0"/>
              <a:t>Not always good for dissemination.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Journals that specifically offer open access.</a:t>
            </a:r>
          </a:p>
          <a:p>
            <a:pPr lvl="1"/>
            <a:r>
              <a:rPr lang="en-US" dirty="0" smtClean="0"/>
              <a:t>Fully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journals in which </a:t>
            </a:r>
            <a:r>
              <a:rPr lang="en-US" i="1" dirty="0" smtClean="0"/>
              <a:t>all </a:t>
            </a:r>
            <a:r>
              <a:rPr lang="en-US" dirty="0" smtClean="0"/>
              <a:t>articles are OA.</a:t>
            </a:r>
          </a:p>
          <a:p>
            <a:pPr lvl="1"/>
            <a:r>
              <a:rPr lang="en-US" dirty="0" smtClean="0"/>
              <a:t>“Hybrid” journals in which </a:t>
            </a:r>
            <a:r>
              <a:rPr lang="en-US" i="1" dirty="0" smtClean="0"/>
              <a:t>some </a:t>
            </a:r>
            <a:r>
              <a:rPr lang="en-US" dirty="0" smtClean="0"/>
              <a:t>articles are OA.</a:t>
            </a:r>
          </a:p>
          <a:p>
            <a:r>
              <a:rPr lang="en-US" dirty="0" smtClean="0"/>
              <a:t>Directory of Open Access Journals (</a:t>
            </a:r>
            <a:r>
              <a:rPr lang="en-US" dirty="0" smtClean="0">
                <a:hlinkClick r:id="rId2"/>
              </a:rPr>
              <a:t>DOAJ</a:t>
            </a:r>
            <a:r>
              <a:rPr lang="en-US" dirty="0" smtClean="0"/>
              <a:t>) maintains an (inevitably incomplete) list.</a:t>
            </a:r>
          </a:p>
          <a:p>
            <a:r>
              <a:rPr lang="en-US" dirty="0" smtClean="0"/>
              <a:t>Gold does NOT mean that you have to pay an Article Processing Charge (APC)!</a:t>
            </a:r>
          </a:p>
          <a:p>
            <a:pPr lvl="1"/>
            <a:r>
              <a:rPr lang="en-US" dirty="0" smtClean="0"/>
              <a:t>Depends on the business model.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many journals offer the option of paying an APC to make your article open access.</a:t>
            </a:r>
          </a:p>
          <a:p>
            <a:r>
              <a:rPr lang="en-US" dirty="0" smtClean="0"/>
              <a:t>This can be very expensive.</a:t>
            </a:r>
          </a:p>
          <a:p>
            <a:pPr lvl="1"/>
            <a:r>
              <a:rPr lang="en-US" dirty="0" smtClean="0"/>
              <a:t>“Fees range from $500–$5000 USD” (</a:t>
            </a:r>
            <a:r>
              <a:rPr lang="en-US" dirty="0" smtClean="0">
                <a:hlinkClick r:id="rId2"/>
              </a:rPr>
              <a:t>Elsevier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hybrid model is flawed (see </a:t>
            </a:r>
            <a:r>
              <a:rPr lang="en-US" dirty="0" smtClean="0">
                <a:hlinkClick r:id="rId3"/>
              </a:rPr>
              <a:t>Shieber 2012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Disincentivizes</a:t>
            </a:r>
            <a:r>
              <a:rPr lang="en-US" dirty="0" smtClean="0"/>
              <a:t> universities to pay </a:t>
            </a:r>
            <a:r>
              <a:rPr lang="en-US" dirty="0" err="1" smtClean="0"/>
              <a:t>APCs</a:t>
            </a:r>
            <a:endParaRPr lang="en-US" dirty="0" smtClean="0"/>
          </a:p>
          <a:p>
            <a:pPr lvl="1"/>
            <a:r>
              <a:rPr lang="en-US" dirty="0" smtClean="0"/>
              <a:t>Doesn’t obviously lead to drop in subscription costs</a:t>
            </a:r>
          </a:p>
          <a:p>
            <a:pPr lvl="1"/>
            <a:r>
              <a:rPr lang="en-US" dirty="0" smtClean="0"/>
              <a:t>More expensive than normal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err="1" smtClean="0"/>
              <a:t>APCs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screens like this.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98" y="2247900"/>
            <a:ext cx="6765040" cy="387826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4834416" y="4135916"/>
            <a:ext cx="1261584" cy="1261584"/>
          </a:xfrm>
          <a:prstGeom prst="ellipse">
            <a:avLst/>
          </a:prstGeom>
          <a:noFill/>
          <a:ln w="1016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OA: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The gold standard! More reliable than green.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You may have to pay an APC.</a:t>
            </a:r>
          </a:p>
          <a:p>
            <a:pPr lvl="1"/>
            <a:r>
              <a:rPr lang="en-US" dirty="0" smtClean="0"/>
              <a:t>Susceptible to exploitation by predatory publishers. (Find a list of them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.)</a:t>
            </a:r>
          </a:p>
          <a:p>
            <a:pPr lvl="2"/>
            <a:r>
              <a:rPr lang="en-US" dirty="0" smtClean="0"/>
              <a:t>NB: this issue isn’t unique to gold OA! Traditional journals have </a:t>
            </a:r>
            <a:r>
              <a:rPr lang="en-US" dirty="0" smtClean="0">
                <a:hlinkClick r:id="rId3"/>
              </a:rPr>
              <a:t>this problem</a:t>
            </a:r>
            <a:r>
              <a:rPr lang="en-US" dirty="0" smtClean="0"/>
              <a:t> as well.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Predatory 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Open Journal of Modern Linguistics:</a:t>
            </a:r>
          </a:p>
          <a:p>
            <a:pPr lvl="1"/>
            <a:r>
              <a:rPr lang="en-US" dirty="0" smtClean="0"/>
              <a:t>$600 per article under 10pp; $50 each extra page</a:t>
            </a:r>
          </a:p>
          <a:p>
            <a:pPr lvl="1"/>
            <a:r>
              <a:rPr lang="en-US" dirty="0" smtClean="0"/>
              <a:t>No evidence of thorough review process</a:t>
            </a:r>
          </a:p>
          <a:p>
            <a:pPr lvl="1"/>
            <a:r>
              <a:rPr lang="en-US" dirty="0" smtClean="0"/>
              <a:t>Poor production standards</a:t>
            </a:r>
          </a:p>
          <a:p>
            <a:pPr lvl="1"/>
            <a:r>
              <a:rPr lang="en-US" dirty="0" smtClean="0"/>
              <a:t>Accepts submissions in the fields of “Cosmic Linguistics” and “</a:t>
            </a:r>
            <a:r>
              <a:rPr lang="en-US" dirty="0" err="1" smtClean="0"/>
              <a:t>Paralinguistics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90" y="2146300"/>
            <a:ext cx="4198533" cy="3422649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Open Access in Linguistics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lingBuzz</a:t>
            </a:r>
            <a:r>
              <a:rPr lang="en-US" dirty="0" smtClean="0">
                <a:solidFill>
                  <a:schemeClr val="accent6"/>
                </a:solidFill>
              </a:rPr>
              <a:t>, Historical Syntax, and Language Science Press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lingBuzz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 article archive and a community space for linguistics” – </a:t>
            </a:r>
            <a:r>
              <a:rPr lang="en-US" dirty="0" smtClean="0">
                <a:hlinkClick r:id="rId2"/>
              </a:rPr>
              <a:t>http://ling.auf.net/lingbuzz</a:t>
            </a:r>
            <a:endParaRPr lang="en-US" dirty="0" smtClean="0"/>
          </a:p>
          <a:p>
            <a:r>
              <a:rPr lang="en-US" dirty="0" smtClean="0"/>
              <a:t>Established by Michal Starke; hosted by the University of </a:t>
            </a:r>
            <a:r>
              <a:rPr lang="en-US" dirty="0" err="1" smtClean="0"/>
              <a:t>Tromso</a:t>
            </a:r>
            <a:endParaRPr lang="en-US" dirty="0" smtClean="0"/>
          </a:p>
          <a:p>
            <a:r>
              <a:rPr lang="en-US" dirty="0" smtClean="0"/>
              <a:t>Great for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OA. Features:</a:t>
            </a:r>
          </a:p>
          <a:p>
            <a:pPr lvl="1"/>
            <a:r>
              <a:rPr lang="en-US" dirty="0" smtClean="0"/>
              <a:t>Searchable, with </a:t>
            </a:r>
            <a:r>
              <a:rPr lang="en-US" dirty="0"/>
              <a:t>v</a:t>
            </a:r>
            <a:r>
              <a:rPr lang="en-US" dirty="0" smtClean="0"/>
              <a:t>ersion control</a:t>
            </a:r>
          </a:p>
          <a:p>
            <a:pPr lvl="1"/>
            <a:r>
              <a:rPr lang="en-US" dirty="0" smtClean="0"/>
              <a:t>Top downloads “charts”</a:t>
            </a:r>
          </a:p>
          <a:p>
            <a:pPr lvl="1"/>
            <a:r>
              <a:rPr lang="en-US" dirty="0" smtClean="0"/>
              <a:t>Mostly formal theoretical linguistics, but open to all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lingBuzz</a:t>
            </a:r>
            <a:r>
              <a:rPr lang="en-US" dirty="0" smtClean="0"/>
              <a:t> front page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440244"/>
            <a:ext cx="7702550" cy="4753408"/>
          </a:xfrm>
          <a:prstGeom prst="rect">
            <a:avLst/>
          </a:prstGeom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OA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Open Linguistics</a:t>
            </a:r>
            <a:r>
              <a:rPr lang="en-US" dirty="0" smtClean="0"/>
              <a:t> (de </a:t>
            </a:r>
            <a:r>
              <a:rPr lang="en-US" dirty="0" err="1" smtClean="0"/>
              <a:t>Gruyter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3"/>
              </a:rPr>
              <a:t>SKY Journal of Linguistics</a:t>
            </a:r>
            <a:r>
              <a:rPr lang="en-US" dirty="0" smtClean="0"/>
              <a:t> (no </a:t>
            </a:r>
            <a:r>
              <a:rPr lang="en-US" dirty="0" err="1" smtClean="0"/>
              <a:t>APCs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4"/>
              </a:rPr>
              <a:t>Biolinguistics</a:t>
            </a:r>
            <a:r>
              <a:rPr lang="en-US" dirty="0" smtClean="0"/>
              <a:t> (no </a:t>
            </a:r>
            <a:r>
              <a:rPr lang="en-US" dirty="0" err="1" smtClean="0"/>
              <a:t>APCs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5"/>
              </a:rPr>
              <a:t>Semantics &amp; Pragmatics</a:t>
            </a:r>
            <a:r>
              <a:rPr lang="en-US" dirty="0" smtClean="0"/>
              <a:t> (LSA; no </a:t>
            </a:r>
            <a:r>
              <a:rPr lang="en-US" dirty="0" err="1" smtClean="0"/>
              <a:t>APCs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6"/>
              </a:rPr>
              <a:t>Language</a:t>
            </a:r>
            <a:r>
              <a:rPr lang="en-US" dirty="0" smtClean="0"/>
              <a:t> (LSA)</a:t>
            </a:r>
          </a:p>
          <a:p>
            <a:pPr lvl="1"/>
            <a:r>
              <a:rPr lang="en-US" dirty="0" smtClean="0"/>
              <a:t>inc. five online-only sections: </a:t>
            </a:r>
            <a:r>
              <a:rPr lang="en-US" dirty="0" smtClean="0">
                <a:hlinkClick r:id="rId7"/>
              </a:rPr>
              <a:t>Teaching Linguistics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Language and Public Policy</a:t>
            </a:r>
            <a:r>
              <a:rPr lang="en-US" dirty="0" smtClean="0"/>
              <a:t>, </a:t>
            </a:r>
            <a:r>
              <a:rPr lang="en-US" dirty="0" smtClean="0">
                <a:hlinkClick r:id="rId9"/>
              </a:rPr>
              <a:t>Phonological Analysis</a:t>
            </a:r>
            <a:r>
              <a:rPr lang="en-US" dirty="0" smtClean="0"/>
              <a:t>, </a:t>
            </a:r>
            <a:r>
              <a:rPr lang="en-US" dirty="0" smtClean="0">
                <a:hlinkClick r:id="rId10"/>
              </a:rPr>
              <a:t>Historical Syntax</a:t>
            </a:r>
            <a:r>
              <a:rPr lang="en-US" dirty="0" smtClean="0"/>
              <a:t>, </a:t>
            </a:r>
            <a:r>
              <a:rPr lang="en-US" dirty="0" smtClean="0">
                <a:hlinkClick r:id="rId11"/>
              </a:rPr>
              <a:t>Perspectives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Historical Syntax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Online section of </a:t>
            </a:r>
            <a:r>
              <a:rPr lang="en-US" i="1" dirty="0" smtClean="0"/>
              <a:t>Language</a:t>
            </a:r>
            <a:r>
              <a:rPr lang="en-US" dirty="0" smtClean="0"/>
              <a:t> with a relatively narrow remit</a:t>
            </a:r>
          </a:p>
          <a:p>
            <a:r>
              <a:rPr lang="en-US" dirty="0" smtClean="0"/>
              <a:t>Formerly the Journal of Historical Syntax (</a:t>
            </a:r>
            <a:r>
              <a:rPr lang="en-US" dirty="0" smtClean="0">
                <a:hlinkClick r:id="rId2"/>
              </a:rPr>
              <a:t>JHS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1-year embargo (behind a </a:t>
            </a:r>
            <a:r>
              <a:rPr lang="en-US" dirty="0" err="1" smtClean="0"/>
              <a:t>paywall</a:t>
            </a:r>
            <a:r>
              <a:rPr lang="en-US" dirty="0" smtClean="0"/>
              <a:t> at Project Muse)</a:t>
            </a:r>
          </a:p>
          <a:p>
            <a:r>
              <a:rPr lang="en-US" dirty="0" smtClean="0"/>
              <a:t>$400 to skip embargo</a:t>
            </a:r>
          </a:p>
          <a:p>
            <a:r>
              <a:rPr lang="en-US" dirty="0" smtClean="0"/>
              <a:t>Supported financially by LSA, who do typesetting, copy-editing, etc.</a:t>
            </a:r>
            <a:endParaRPr lang="en-US" dirty="0"/>
          </a:p>
        </p:txBody>
      </p:sp>
      <p:pic>
        <p:nvPicPr>
          <p:cNvPr id="9" name="Content Placeholder 8" descr="logo-new-HS-white background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034" b="-603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Syntax front page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5" y="1511300"/>
            <a:ext cx="7042150" cy="4650001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books?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Vincent (2013)</a:t>
            </a:r>
            <a:r>
              <a:rPr lang="en-US" dirty="0" smtClean="0"/>
              <a:t> for discussion.</a:t>
            </a:r>
          </a:p>
          <a:p>
            <a:r>
              <a:rPr lang="en-US" dirty="0" smtClean="0"/>
              <a:t>Some academic publishers already offer APC-funded book options.</a:t>
            </a:r>
          </a:p>
          <a:p>
            <a:pPr lvl="1"/>
            <a:r>
              <a:rPr lang="en-US" dirty="0" smtClean="0">
                <a:hlinkClick r:id="rId3"/>
              </a:rPr>
              <a:t>Manchester University Press</a:t>
            </a:r>
            <a:r>
              <a:rPr lang="en-US" dirty="0" smtClean="0"/>
              <a:t>: £5,900 for titles up to 80,000 words.</a:t>
            </a:r>
          </a:p>
          <a:p>
            <a:r>
              <a:rPr lang="en-US" dirty="0" smtClean="0"/>
              <a:t>There are other routes to OA monographs: e.g. </a:t>
            </a:r>
            <a:r>
              <a:rPr lang="en-US" dirty="0" smtClean="0">
                <a:hlinkClick r:id="rId4"/>
              </a:rPr>
              <a:t>Knowledge Unlatched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Case study: </a:t>
            </a:r>
            <a:r>
              <a:rPr lang="en-US" dirty="0" smtClean="0">
                <a:hlinkClick r:id="rId5"/>
              </a:rPr>
              <a:t>Language Science Press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27" y="4648200"/>
            <a:ext cx="1210901" cy="1528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1644650"/>
            <a:ext cx="1602966" cy="2023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Language Science Press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Founded 2012; funded by a DFG grant.</a:t>
            </a:r>
          </a:p>
          <a:p>
            <a:r>
              <a:rPr lang="en-US" dirty="0" smtClean="0"/>
              <a:t>Aim: APC-free open access e-book publication.</a:t>
            </a:r>
          </a:p>
          <a:p>
            <a:pPr lvl="1"/>
            <a:r>
              <a:rPr lang="en-US" dirty="0" smtClean="0"/>
              <a:t>2 books so far!</a:t>
            </a:r>
          </a:p>
          <a:p>
            <a:pPr lvl="1"/>
            <a:r>
              <a:rPr lang="en-US" dirty="0" smtClean="0"/>
              <a:t>5 forthcoming.</a:t>
            </a:r>
          </a:p>
          <a:p>
            <a:r>
              <a:rPr lang="en-US" dirty="0" smtClean="0"/>
              <a:t>Almost all tasks performed by volunteers, inc. full review, typesetting, copy-editing, proofreading.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" y="1600200"/>
            <a:ext cx="2514600" cy="3174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528695"/>
            <a:ext cx="2057400" cy="2597468"/>
          </a:xfrm>
          <a:prstGeom prst="rect">
            <a:avLst/>
          </a:prstGeom>
        </p:spPr>
      </p:pic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Open Access </a:t>
            </a:r>
            <a:r>
              <a:rPr lang="en-US" dirty="0" smtClean="0"/>
              <a:t>publications are made available to anyone, </a:t>
            </a:r>
            <a:r>
              <a:rPr lang="en-US" i="1" dirty="0" smtClean="0"/>
              <a:t>free at the point of access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Open Access movement has been gaining momentum steadily since the early 1990s</a:t>
            </a:r>
          </a:p>
          <a:p>
            <a:pPr lvl="1"/>
            <a:r>
              <a:rPr lang="en-US" dirty="0" smtClean="0"/>
              <a:t>It has become particularly important in the UK since the publication of the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 in 2012.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Science Press site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89" y="1493838"/>
            <a:ext cx="6192607" cy="4665662"/>
          </a:xfrm>
          <a:prstGeom prst="rect">
            <a:avLst/>
          </a:prstGeom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on copyright and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access is </a:t>
            </a:r>
            <a:r>
              <a:rPr lang="en-US" i="1" dirty="0" smtClean="0"/>
              <a:t>a separate issue</a:t>
            </a:r>
            <a:r>
              <a:rPr lang="en-US" dirty="0" smtClean="0"/>
              <a:t> from copyright and licensing – though they are often conflated.</a:t>
            </a:r>
          </a:p>
          <a:p>
            <a:pPr lvl="2"/>
            <a:r>
              <a:rPr lang="en-US" sz="2800" dirty="0" smtClean="0"/>
              <a:t>Traditional journals/publishers usually require you to sign away the copyright for your work.</a:t>
            </a:r>
          </a:p>
          <a:p>
            <a:pPr lvl="2"/>
            <a:r>
              <a:rPr lang="en-US" sz="2800" dirty="0" smtClean="0"/>
              <a:t>OA journals often use </a:t>
            </a:r>
            <a:r>
              <a:rPr lang="en-US" sz="2800" dirty="0" smtClean="0">
                <a:hlinkClick r:id="rId2"/>
              </a:rPr>
              <a:t>Creative Commons</a:t>
            </a:r>
            <a:r>
              <a:rPr lang="en-US" sz="2800" dirty="0" smtClean="0"/>
              <a:t> licenses, under which the author retains copyright while permitting various uses.</a:t>
            </a:r>
          </a:p>
          <a:p>
            <a:pPr lvl="2"/>
            <a:r>
              <a:rPr lang="en-US" sz="2800" dirty="0" smtClean="0"/>
              <a:t>See </a:t>
            </a:r>
            <a:r>
              <a:rPr lang="en-US" sz="2800" dirty="0" smtClean="0">
                <a:hlinkClick r:id="rId3"/>
              </a:rPr>
              <a:t>this blog post</a:t>
            </a:r>
            <a:r>
              <a:rPr lang="en-US" sz="2800" dirty="0" smtClean="0"/>
              <a:t> by Martin Paul Eve for a good summary of the issues.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800350"/>
            <a:ext cx="1117600" cy="393700"/>
          </a:xfrm>
          <a:prstGeom prst="rect">
            <a:avLst/>
          </a:prstGeom>
        </p:spPr>
      </p:pic>
      <p:pic>
        <p:nvPicPr>
          <p:cNvPr id="8" name="Picture 7" descr="cc-by-s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3327400"/>
            <a:ext cx="1117600" cy="393700"/>
          </a:xfrm>
          <a:prstGeom prst="rect">
            <a:avLst/>
          </a:prstGeom>
        </p:spPr>
      </p:pic>
      <p:pic>
        <p:nvPicPr>
          <p:cNvPr id="9" name="Picture 8" descr="cc-by-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3841750"/>
            <a:ext cx="1117600" cy="393700"/>
          </a:xfrm>
          <a:prstGeom prst="rect">
            <a:avLst/>
          </a:prstGeom>
        </p:spPr>
      </p:pic>
      <p:pic>
        <p:nvPicPr>
          <p:cNvPr id="10" name="Picture 9" descr="cc-by-n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" y="4362450"/>
            <a:ext cx="1117600" cy="393700"/>
          </a:xfrm>
          <a:prstGeom prst="rect">
            <a:avLst/>
          </a:prstGeom>
        </p:spPr>
      </p:pic>
      <p:pic>
        <p:nvPicPr>
          <p:cNvPr id="11" name="Picture 10" descr="cc-by-nc-s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" y="4883150"/>
            <a:ext cx="1117600" cy="393700"/>
          </a:xfrm>
          <a:prstGeom prst="rect">
            <a:avLst/>
          </a:prstGeom>
        </p:spPr>
      </p:pic>
      <p:pic>
        <p:nvPicPr>
          <p:cNvPr id="12" name="Picture 11" descr="cc-by-nc-n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" y="5414963"/>
            <a:ext cx="1117600" cy="393700"/>
          </a:xfrm>
          <a:prstGeom prst="rect">
            <a:avLst/>
          </a:prstGeom>
        </p:spPr>
      </p:pic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I’ll be putting this on my website so you can follow the links – feel free to email me if you have questions!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 (2012)</a:t>
            </a:r>
          </a:p>
          <a:p>
            <a:r>
              <a:rPr lang="en-US" dirty="0" smtClean="0"/>
              <a:t>RCUK, </a:t>
            </a:r>
            <a:r>
              <a:rPr lang="en-US" dirty="0" smtClean="0">
                <a:hlinkClick r:id="rId3"/>
              </a:rPr>
              <a:t>Policy on Open Access</a:t>
            </a:r>
            <a:r>
              <a:rPr lang="en-US" dirty="0" smtClean="0"/>
              <a:t> (2013)</a:t>
            </a:r>
          </a:p>
          <a:p>
            <a:r>
              <a:rPr lang="en-US" dirty="0" smtClean="0"/>
              <a:t>HEFCE, </a:t>
            </a:r>
            <a:r>
              <a:rPr lang="en-US" dirty="0" smtClean="0">
                <a:hlinkClick r:id="rId4"/>
              </a:rPr>
              <a:t>Policy for Open Access</a:t>
            </a:r>
            <a:r>
              <a:rPr lang="en-US" dirty="0" smtClean="0"/>
              <a:t> (2014)</a:t>
            </a:r>
          </a:p>
          <a:p>
            <a:pPr lvl="1"/>
            <a:r>
              <a:rPr lang="en-US" dirty="0" smtClean="0"/>
              <a:t>important for the REF!</a:t>
            </a:r>
          </a:p>
          <a:p>
            <a:r>
              <a:rPr lang="en-US" dirty="0" err="1" smtClean="0"/>
              <a:t>Harnad</a:t>
            </a:r>
            <a:r>
              <a:rPr lang="en-US" dirty="0" smtClean="0"/>
              <a:t> (1995), </a:t>
            </a:r>
            <a:r>
              <a:rPr lang="en-US" dirty="0" smtClean="0">
                <a:hlinkClick r:id="rId5"/>
              </a:rPr>
              <a:t>A Subversive Proposal</a:t>
            </a:r>
            <a:endParaRPr lang="en-US" dirty="0" smtClean="0"/>
          </a:p>
          <a:p>
            <a:pPr lvl="1"/>
            <a:r>
              <a:rPr lang="en-US" dirty="0" smtClean="0"/>
              <a:t>early advocate for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open access</a:t>
            </a:r>
          </a:p>
          <a:p>
            <a:r>
              <a:rPr lang="en-US" dirty="0" err="1" smtClean="0"/>
              <a:t>Monbiot</a:t>
            </a:r>
            <a:r>
              <a:rPr lang="en-US" dirty="0" smtClean="0"/>
              <a:t> (2011), </a:t>
            </a:r>
            <a:r>
              <a:rPr lang="en-US" dirty="0" smtClean="0">
                <a:hlinkClick r:id="rId6"/>
              </a:rPr>
              <a:t>The Lairds of Learning</a:t>
            </a:r>
            <a:endParaRPr lang="en-US" dirty="0" smtClean="0"/>
          </a:p>
          <a:p>
            <a:pPr lvl="1"/>
            <a:r>
              <a:rPr lang="en-US" dirty="0" smtClean="0"/>
              <a:t>short, angry summary of the problems with for-profit publishers</a:t>
            </a:r>
          </a:p>
          <a:p>
            <a:r>
              <a:rPr lang="en-US" dirty="0" err="1" smtClean="0"/>
              <a:t>Suber</a:t>
            </a:r>
            <a:r>
              <a:rPr lang="en-US" dirty="0" smtClean="0"/>
              <a:t> (2012), </a:t>
            </a:r>
            <a:r>
              <a:rPr lang="en-US" dirty="0" smtClean="0">
                <a:hlinkClick r:id="rId7"/>
              </a:rPr>
              <a:t>Open Access</a:t>
            </a:r>
            <a:endParaRPr lang="en-US" dirty="0" smtClean="0"/>
          </a:p>
          <a:p>
            <a:pPr lvl="1"/>
            <a:r>
              <a:rPr lang="en-US" dirty="0" smtClean="0"/>
              <a:t>a comprehensive book-length treatment</a:t>
            </a:r>
          </a:p>
          <a:p>
            <a:r>
              <a:rPr lang="en-US" dirty="0" smtClean="0"/>
              <a:t>British Academy, </a:t>
            </a:r>
            <a:r>
              <a:rPr lang="en-US" dirty="0" smtClean="0">
                <a:hlinkClick r:id="rId8"/>
              </a:rPr>
              <a:t>Debating Open Access</a:t>
            </a:r>
            <a:r>
              <a:rPr lang="en-US" dirty="0" smtClean="0"/>
              <a:t> (2013)</a:t>
            </a:r>
          </a:p>
          <a:p>
            <a:pPr lvl="1"/>
            <a:r>
              <a:rPr lang="en-US" dirty="0" smtClean="0"/>
              <a:t>a collection of papers discussing key issues</a:t>
            </a:r>
          </a:p>
          <a:p>
            <a:r>
              <a:rPr lang="en-US" dirty="0" smtClean="0"/>
              <a:t>A </a:t>
            </a:r>
            <a:r>
              <a:rPr lang="en-US" dirty="0" smtClean="0">
                <a:hlinkClick r:id="rId9"/>
              </a:rPr>
              <a:t>blog post</a:t>
            </a:r>
            <a:r>
              <a:rPr lang="en-US" dirty="0" smtClean="0"/>
              <a:t> written by me on open access (2013)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Access: why should you care?</a:t>
            </a:r>
          </a:p>
          <a:p>
            <a:pPr lvl="1"/>
            <a:r>
              <a:rPr lang="en-US" dirty="0" smtClean="0"/>
              <a:t>Idealistic reasons</a:t>
            </a:r>
          </a:p>
          <a:p>
            <a:pPr lvl="1"/>
            <a:r>
              <a:rPr lang="en-US" dirty="0" smtClean="0"/>
              <a:t>Cynical reasons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Types of open access</a:t>
            </a:r>
          </a:p>
          <a:p>
            <a:pPr lvl="1">
              <a:buClr>
                <a:srgbClr val="339900"/>
              </a:buClr>
            </a:pPr>
            <a:r>
              <a:rPr lang="en-US" dirty="0" smtClean="0">
                <a:solidFill>
                  <a:srgbClr val="339900"/>
                </a:solidFill>
              </a:rPr>
              <a:t>Green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Gold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open access initiatives in linguistics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7437855" y="2715909"/>
            <a:ext cx="723618" cy="723619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51700" y="3077745"/>
            <a:ext cx="1079500" cy="596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7251700" y="3289300"/>
            <a:ext cx="1079500" cy="1079500"/>
          </a:xfrm>
          <a:prstGeom prst="ellipse">
            <a:avLst/>
          </a:prstGeom>
          <a:solidFill>
            <a:schemeClr val="bg1"/>
          </a:solidFill>
          <a:ln w="2286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7621003" y="3658603"/>
            <a:ext cx="354316" cy="354316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7975168" y="3232635"/>
            <a:ext cx="354316" cy="7104"/>
          </a:xfrm>
          <a:prstGeom prst="line">
            <a:avLst/>
          </a:prstGeom>
          <a:ln w="2032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Why Open Access is important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(in general, and for you)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UK research is taxpayer-funded, but taxpayers have no access to the results.</a:t>
            </a:r>
          </a:p>
          <a:p>
            <a:r>
              <a:rPr lang="en-US" dirty="0" smtClean="0"/>
              <a:t>In the digital era, costs for (online) publication are lower than ever.</a:t>
            </a:r>
          </a:p>
          <a:p>
            <a:r>
              <a:rPr lang="en-US" dirty="0" smtClean="0"/>
              <a:t>Much of the skilled work involved in publication (e.g. reviewing, journal editing) is, and has always been, carried out by academics for nothing or for nominal amounts.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added?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publishers still have value to add:</a:t>
            </a:r>
          </a:p>
          <a:p>
            <a:pPr lvl="1"/>
            <a:r>
              <a:rPr lang="en-US" dirty="0" smtClean="0"/>
              <a:t>Typesetting</a:t>
            </a:r>
          </a:p>
          <a:p>
            <a:pPr lvl="1"/>
            <a:r>
              <a:rPr lang="en-US" dirty="0" smtClean="0"/>
              <a:t>Copy-editing and proofreading</a:t>
            </a:r>
          </a:p>
          <a:p>
            <a:pPr lvl="1"/>
            <a:r>
              <a:rPr lang="en-US" dirty="0" smtClean="0"/>
              <a:t>Indexing and marketing</a:t>
            </a:r>
          </a:p>
          <a:p>
            <a:r>
              <a:rPr lang="en-US" dirty="0" smtClean="0"/>
              <a:t>BUT the market is not in a healthy state:</a:t>
            </a:r>
          </a:p>
          <a:p>
            <a:pPr lvl="1"/>
            <a:r>
              <a:rPr lang="en-US" dirty="0" smtClean="0"/>
              <a:t>Elsevier, Springer and Wiley have cornered </a:t>
            </a:r>
            <a:r>
              <a:rPr lang="en-US" dirty="0" smtClean="0">
                <a:hlinkClick r:id="rId2"/>
              </a:rPr>
              <a:t>42%</a:t>
            </a:r>
            <a:r>
              <a:rPr lang="en-US" dirty="0" smtClean="0"/>
              <a:t> of the journal article marker</a:t>
            </a:r>
          </a:p>
          <a:p>
            <a:pPr lvl="1"/>
            <a:r>
              <a:rPr lang="en-US" dirty="0" smtClean="0"/>
              <a:t>Elsevier profit margin 2010: 36% (</a:t>
            </a:r>
            <a:r>
              <a:rPr lang="en-US" dirty="0" smtClean="0">
                <a:hlinkClick r:id="rId3"/>
              </a:rPr>
              <a:t>£724m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subscription costs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Small Ruminant Research</a:t>
            </a:r>
            <a:r>
              <a:rPr lang="en-US" b="0" dirty="0" smtClean="0"/>
              <a:t> (Elsevier, print edition)</a:t>
            </a:r>
            <a:endParaRPr lang="en-US" dirty="0"/>
          </a:p>
        </p:txBody>
      </p:sp>
      <p:pic>
        <p:nvPicPr>
          <p:cNvPr id="11" name="Content Placeholder 10" descr="goat-jour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812" r="-19812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5537201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2200" dirty="0" err="1" smtClean="0"/>
              <a:t>Biochimica</a:t>
            </a:r>
            <a:r>
              <a:rPr lang="en-US" sz="2200" dirty="0" smtClean="0"/>
              <a:t> et </a:t>
            </a:r>
            <a:r>
              <a:rPr lang="en-US" sz="2200" dirty="0" err="1" smtClean="0"/>
              <a:t>Biophysica</a:t>
            </a:r>
            <a:r>
              <a:rPr lang="en-US" sz="2200" dirty="0" smtClean="0"/>
              <a:t> </a:t>
            </a:r>
            <a:r>
              <a:rPr lang="en-US" sz="2200" dirty="0" err="1" smtClean="0"/>
              <a:t>Acta</a:t>
            </a:r>
            <a:r>
              <a:rPr lang="en-US" sz="2200" dirty="0" smtClean="0"/>
              <a:t> </a:t>
            </a:r>
            <a:r>
              <a:rPr lang="en-US" sz="2200" b="0" dirty="0" smtClean="0"/>
              <a:t>(Elsevier, print edition)</a:t>
            </a:r>
            <a:endParaRPr lang="en-US" sz="2200" b="0" dirty="0"/>
          </a:p>
        </p:txBody>
      </p:sp>
      <p:pic>
        <p:nvPicPr>
          <p:cNvPr id="13" name="Content Placeholder 12" descr="expensive-journa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6336" r="-16336"/>
          <a:stretch>
            <a:fillRect/>
          </a:stretch>
        </p:blipFill>
        <p:spPr>
          <a:xfrm>
            <a:off x="4645025" y="1535113"/>
            <a:ext cx="4041775" cy="395128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Explosion 2 11"/>
          <p:cNvSpPr/>
          <p:nvPr/>
        </p:nvSpPr>
        <p:spPr>
          <a:xfrm rot="862281">
            <a:off x="96201" y="4816770"/>
            <a:ext cx="2514600" cy="1092200"/>
          </a:xfrm>
          <a:prstGeom prst="irregularSeal2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oudy Old Style"/>
                <a:cs typeface="Goudy Old Style"/>
              </a:rPr>
              <a:t>£2,288</a:t>
            </a:r>
            <a:endParaRPr lang="en-US" sz="2400" b="1" dirty="0">
              <a:solidFill>
                <a:schemeClr val="bg1"/>
              </a:solidFill>
              <a:latin typeface="Goudy Old Style"/>
              <a:cs typeface="Goudy Old Style"/>
            </a:endParaRPr>
          </a:p>
        </p:txBody>
      </p:sp>
      <p:sp>
        <p:nvSpPr>
          <p:cNvPr id="14" name="Explosion 2 13"/>
          <p:cNvSpPr/>
          <p:nvPr/>
        </p:nvSpPr>
        <p:spPr>
          <a:xfrm rot="20895316">
            <a:off x="6404505" y="1850731"/>
            <a:ext cx="2656140" cy="1092200"/>
          </a:xfrm>
          <a:prstGeom prst="irregularSeal2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oudy Old Style"/>
                <a:cs typeface="Goudy Old Style"/>
              </a:rPr>
              <a:t>£17,871</a:t>
            </a:r>
            <a:endParaRPr lang="en-US" sz="2400" b="1" dirty="0">
              <a:solidFill>
                <a:schemeClr val="bg1"/>
              </a:solidFill>
              <a:latin typeface="Goudy Old Style"/>
              <a:cs typeface="Goudy Old Style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some competition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Libraries spend a huge amount on journal subscriptions (mostly in bundles)</a:t>
            </a:r>
          </a:p>
          <a:p>
            <a:r>
              <a:rPr lang="en-US" dirty="0" smtClean="0"/>
              <a:t>If value really is being added, the market should be able to handle some scholar-led competition!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5</a:t>
            </a:r>
            <a:r>
              <a:rPr lang="en-GB" baseline="30000" dirty="0" smtClean="0"/>
              <a:t>th</a:t>
            </a:r>
            <a:r>
              <a:rPr lang="en-GB" dirty="0" smtClean="0"/>
              <a:t> November 2014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1833</Words>
  <Application>Microsoft Macintosh PowerPoint</Application>
  <PresentationFormat>On-screen Show (4:3)</PresentationFormat>
  <Paragraphs>272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Open Access publishing</vt:lpstr>
      <vt:lpstr>The problem</vt:lpstr>
      <vt:lpstr>The solution</vt:lpstr>
      <vt:lpstr>This talk</vt:lpstr>
      <vt:lpstr>1. Why Open Access is important</vt:lpstr>
      <vt:lpstr>The principle</vt:lpstr>
      <vt:lpstr>Value added?</vt:lpstr>
      <vt:lpstr>Journal subscription costs</vt:lpstr>
      <vt:lpstr>Time for some competition</vt:lpstr>
      <vt:lpstr>Why you need to think about OA</vt:lpstr>
      <vt:lpstr> HEFCE</vt:lpstr>
      <vt:lpstr> RCUK</vt:lpstr>
      <vt:lpstr>Open Access citation advantage</vt:lpstr>
      <vt:lpstr>2. Types of Open Access</vt:lpstr>
      <vt:lpstr>Green open access</vt:lpstr>
      <vt:lpstr>What can be archived?</vt:lpstr>
      <vt:lpstr>Green OA: pros and cons</vt:lpstr>
      <vt:lpstr>Gold open access</vt:lpstr>
      <vt:lpstr>Hybrid gold journals</vt:lpstr>
      <vt:lpstr>Gold OA: pros and cons</vt:lpstr>
      <vt:lpstr>Predatory OA</vt:lpstr>
      <vt:lpstr>3. Open Access in Linguistics</vt:lpstr>
      <vt:lpstr>Case study: lingBuzz</vt:lpstr>
      <vt:lpstr>lingBuzz front page</vt:lpstr>
      <vt:lpstr>Fully gold OA journals</vt:lpstr>
      <vt:lpstr>Case study: Historical Syntax</vt:lpstr>
      <vt:lpstr>Historical Syntax front page</vt:lpstr>
      <vt:lpstr>What about books?</vt:lpstr>
      <vt:lpstr>Case study: Language Science Press</vt:lpstr>
      <vt:lpstr>Language Science Press site</vt:lpstr>
      <vt:lpstr>A word on copyright and licensing</vt:lpstr>
      <vt:lpstr>Thank you for your attention!</vt:lpstr>
      <vt:lpstr>Useful links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publishing</dc:title>
  <dc:creator>George Walkden</dc:creator>
  <cp:lastModifiedBy>George Walkden</cp:lastModifiedBy>
  <cp:revision>11</cp:revision>
  <dcterms:created xsi:type="dcterms:W3CDTF">2014-08-24T20:22:06Z</dcterms:created>
  <dcterms:modified xsi:type="dcterms:W3CDTF">2014-11-02T13:23:47Z</dcterms:modified>
</cp:coreProperties>
</file>