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0" r:id="rId3"/>
    <p:sldId id="259" r:id="rId4"/>
    <p:sldId id="269" r:id="rId5"/>
    <p:sldId id="283" r:id="rId6"/>
    <p:sldId id="284" r:id="rId7"/>
    <p:sldId id="261" r:id="rId8"/>
    <p:sldId id="285" r:id="rId9"/>
    <p:sldId id="286" r:id="rId10"/>
    <p:sldId id="282" r:id="rId11"/>
    <p:sldId id="270" r:id="rId12"/>
    <p:sldId id="289" r:id="rId13"/>
    <p:sldId id="277" r:id="rId14"/>
    <p:sldId id="288" r:id="rId15"/>
    <p:sldId id="287" r:id="rId16"/>
    <p:sldId id="280" r:id="rId17"/>
    <p:sldId id="291" r:id="rId18"/>
    <p:sldId id="292" r:id="rId19"/>
    <p:sldId id="293" r:id="rId20"/>
    <p:sldId id="272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6" autoAdjust="0"/>
    <p:restoredTop sz="97458" autoAdjust="0"/>
  </p:normalViewPr>
  <p:slideViewPr>
    <p:cSldViewPr snapToGrid="0" snapToObjects="1" showGuides="1">
      <p:cViewPr>
        <p:scale>
          <a:sx n="100" d="100"/>
          <a:sy n="100" d="100"/>
        </p:scale>
        <p:origin x="-112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BA37-FA3D-4A49-AD48-AE660CCC5629}" type="datetimeFigureOut">
              <a:rPr lang="en-US" smtClean="0"/>
              <a:pPr/>
              <a:t>29/06/2015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A200-2723-1143-A590-CCCD409F76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06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CE3F0-61A7-1747-8380-A1C1FF54318A}" type="datetimeFigureOut">
              <a:rPr lang="en-US" smtClean="0"/>
              <a:pPr/>
              <a:t>29/06/2015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58E84-4A93-6A40-A55B-868CD1857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6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LAGB, 1st September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Open Access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 userDrawn="1"/>
        </p:nvSpPr>
        <p:spPr>
          <a:xfrm flipV="1">
            <a:off x="158750" y="6046963"/>
            <a:ext cx="161750" cy="16175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14300" y="6142038"/>
            <a:ext cx="241300" cy="133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GB" smtClean="0"/>
              <a:t>LAGB, 1st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Introduction to Open Access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rgbClr val="F79646"/>
                </a:solidFill>
                <a:latin typeface="Goudy Old Style"/>
                <a:cs typeface="Goudy Old Style"/>
              </a:defRPr>
            </a:lvl1pPr>
          </a:lstStyle>
          <a:p>
            <a:r>
              <a:rPr lang="en-US" dirty="0" smtClean="0"/>
              <a:t>George Walkden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56350"/>
            <a:ext cx="91440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265863"/>
            <a:ext cx="91440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1346200"/>
            <a:ext cx="9144000" cy="1588"/>
          </a:xfrm>
          <a:prstGeom prst="line">
            <a:avLst/>
          </a:prstGeom>
          <a:ln w="508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>
          <a:xfrm flipV="1">
            <a:off x="114300" y="6186488"/>
            <a:ext cx="241300" cy="2413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 flipV="1">
            <a:off x="196850" y="6269038"/>
            <a:ext cx="79200" cy="79200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 rot="5400000">
            <a:off x="281694" y="6168144"/>
            <a:ext cx="79200" cy="1588"/>
          </a:xfrm>
          <a:prstGeom prst="line">
            <a:avLst/>
          </a:prstGeom>
          <a:ln w="508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bg1"/>
          </a:solidFill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/>
          </a:solidFill>
          <a:latin typeface="Goudy Old Style"/>
          <a:ea typeface="+mn-ea"/>
          <a:cs typeface="Goudy Old Sty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/>
          </a:solidFill>
          <a:latin typeface="Goudy Old Style"/>
          <a:ea typeface="+mn-ea"/>
          <a:cs typeface="Goudy Old Sty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Goudy Old Style"/>
          <a:ea typeface="+mn-ea"/>
          <a:cs typeface="Goudy Old Sty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6"/>
          </a:solidFill>
          <a:latin typeface="Goudy Old Style"/>
          <a:ea typeface="+mn-ea"/>
          <a:cs typeface="Goudy Old Sty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/>
          </a:solidFill>
          <a:latin typeface="Goudy Old Style"/>
          <a:ea typeface="+mn-ea"/>
          <a:cs typeface="Goudy Old Sty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prints.soton.ac.uk/268516/2/Citation_advantage_paper.pdf" TargetMode="External"/><Relationship Id="rId3" Type="http://schemas.openxmlformats.org/officeDocument/2006/relationships/hyperlink" Target="http://www.istl.org/10-winter/article2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pkp.sfu.ca/ojs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uk.ac.uk/RCUK-prod/assets/documents/documents/RCUKOpenAccessPolicy.pdf" TargetMode="External"/><Relationship Id="rId4" Type="http://schemas.openxmlformats.org/officeDocument/2006/relationships/hyperlink" Target="http://www.hefce.ac.uk/pubs/year/2014/201407/%23d.en.86771" TargetMode="External"/><Relationship Id="rId5" Type="http://schemas.openxmlformats.org/officeDocument/2006/relationships/hyperlink" Target="http://eprints.soton.ac.uk/253351/" TargetMode="External"/><Relationship Id="rId6" Type="http://schemas.openxmlformats.org/officeDocument/2006/relationships/hyperlink" Target="http://www.monbiot.com/2011/08/29/the-lairds-of-learning/" TargetMode="External"/><Relationship Id="rId7" Type="http://schemas.openxmlformats.org/officeDocument/2006/relationships/hyperlink" Target="http://cyber.law.harvard.edu/hoap/Open_Access_(the_book)" TargetMode="External"/><Relationship Id="rId8" Type="http://schemas.openxmlformats.org/officeDocument/2006/relationships/hyperlink" Target="http://www.britac.ac.uk/openaccess/debatingopenaccess.cfm" TargetMode="External"/><Relationship Id="rId9" Type="http://schemas.openxmlformats.org/officeDocument/2006/relationships/hyperlink" Target="https://oaling.wordpress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outhernlibrarianship.icaap.org/content/v09n03/mcguigan_g01.html" TargetMode="External"/><Relationship Id="rId3" Type="http://schemas.openxmlformats.org/officeDocument/2006/relationships/hyperlink" Target="http://www.economist.com/node/1874417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fce.ac.uk/" TargetMode="External"/><Relationship Id="rId4" Type="http://schemas.openxmlformats.org/officeDocument/2006/relationships/hyperlink" Target="http://www.rcuk.ac.uk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infonet.org/wp-content/uploads/2012/06/Finch-Group-report-FINAL-VERSIO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79646"/>
                </a:solidFill>
              </a:rPr>
              <a:t>Open </a:t>
            </a:r>
            <a:r>
              <a:rPr lang="en-US" sz="6000" dirty="0" smtClean="0">
                <a:solidFill>
                  <a:srgbClr val="F79646"/>
                </a:solidFill>
              </a:rPr>
              <a:t>Access</a:t>
            </a:r>
            <a:endParaRPr lang="en-US" sz="6000" dirty="0">
              <a:solidFill>
                <a:srgbClr val="F7964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900" y="2054225"/>
            <a:ext cx="6400800" cy="660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79646"/>
                </a:solidFill>
              </a:rPr>
              <a:t>experiences of</a:t>
            </a:r>
            <a:endParaRPr lang="en-US" dirty="0">
              <a:solidFill>
                <a:srgbClr val="F79646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81300" y="3162300"/>
            <a:ext cx="5549900" cy="66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journal publishing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Goudy Old Style"/>
              <a:ea typeface="+mn-ea"/>
              <a:cs typeface="Goudy Old Style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7437855" y="654225"/>
            <a:ext cx="723618" cy="723619"/>
          </a:xfrm>
          <a:prstGeom prst="ellipse">
            <a:avLst/>
          </a:prstGeom>
          <a:solidFill>
            <a:schemeClr val="bg1"/>
          </a:solidFill>
          <a:ln w="2032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51700" y="1016061"/>
            <a:ext cx="1079500" cy="5965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7251700" y="1227616"/>
            <a:ext cx="1079500" cy="1079500"/>
          </a:xfrm>
          <a:prstGeom prst="ellipse">
            <a:avLst/>
          </a:prstGeom>
          <a:solidFill>
            <a:schemeClr val="bg1"/>
          </a:solidFill>
          <a:ln w="2286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7621003" y="1596919"/>
            <a:ext cx="354316" cy="354316"/>
          </a:xfrm>
          <a:prstGeom prst="ellipse">
            <a:avLst/>
          </a:prstGeom>
          <a:solidFill>
            <a:schemeClr val="accent6"/>
          </a:solidFill>
          <a:ln w="508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975168" y="1170951"/>
            <a:ext cx="354316" cy="7104"/>
          </a:xfrm>
          <a:prstGeom prst="line">
            <a:avLst/>
          </a:prstGeom>
          <a:ln w="2032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850900" y="4140200"/>
            <a:ext cx="7480300" cy="1587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George Walkden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>
                <a:solidFill>
                  <a:srgbClr val="F79646"/>
                </a:solidFill>
                <a:latin typeface="Goudy Old Style"/>
                <a:cs typeface="Goudy Old Style"/>
              </a:rPr>
              <a:t>University of Manchester</a:t>
            </a:r>
          </a:p>
          <a:p>
            <a:pPr lvl="0">
              <a:spcBef>
                <a:spcPct val="20000"/>
              </a:spcBef>
            </a:pPr>
            <a:r>
              <a:rPr kumimoji="0" lang="en-US" b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Goudy Old Style"/>
                <a:ea typeface="+mn-ea"/>
                <a:cs typeface="Goudy Old Style"/>
              </a:rPr>
              <a:t>george.walkden@manchester.ac.uk</a:t>
            </a:r>
            <a:endParaRPr lang="en-US" dirty="0">
              <a:solidFill>
                <a:srgbClr val="F79646"/>
              </a:solidFill>
              <a:latin typeface="Goudy Old Style"/>
              <a:cs typeface="Goudy Old Style"/>
            </a:endParaRPr>
          </a:p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rgbClr val="F79646"/>
                </a:solidFill>
                <a:latin typeface="Goudy Old Style"/>
                <a:cs typeface="Goudy Old Style"/>
              </a:rPr>
              <a:t>http</a:t>
            </a:r>
            <a:r>
              <a:rPr lang="en-US" dirty="0">
                <a:solidFill>
                  <a:srgbClr val="F79646"/>
                </a:solidFill>
                <a:latin typeface="Goudy Old Style"/>
                <a:cs typeface="Goudy Old Style"/>
              </a:rPr>
              <a:t>://</a:t>
            </a:r>
            <a:r>
              <a:rPr lang="en-US" dirty="0" err="1">
                <a:solidFill>
                  <a:srgbClr val="F79646"/>
                </a:solidFill>
                <a:latin typeface="Goudy Old Style"/>
                <a:cs typeface="Goudy Old Style"/>
              </a:rPr>
              <a:t>personalpages.manchester.ac.uk/staff/george.walkden</a:t>
            </a:r>
            <a:r>
              <a:rPr lang="en-US" dirty="0">
                <a:solidFill>
                  <a:srgbClr val="F79646"/>
                </a:solidFill>
                <a:latin typeface="Goudy Old Style"/>
                <a:cs typeface="Goudy Old Style"/>
              </a:rPr>
              <a:t>/</a:t>
            </a:r>
            <a:endParaRPr kumimoji="0" lang="en-US" b="0" u="none" strike="noStrike" kern="1200" cap="none" spc="0" normalizeH="0" baseline="0" noProof="0" dirty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Goudy Old Style"/>
              <a:ea typeface="+mn-ea"/>
              <a:cs typeface="Goudy Old Sty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citation advantage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Many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studies</a:t>
            </a:r>
            <a:r>
              <a:rPr lang="en-US" dirty="0" smtClean="0"/>
              <a:t> have shown that papers published Open Access get cited more.</a:t>
            </a:r>
          </a:p>
          <a:p>
            <a:r>
              <a:rPr lang="en-US" dirty="0" smtClean="0"/>
              <a:t>Most results are for the hard sciences, but 45% increase in citations has been found for philosophy, and 86% for political science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Swan 2010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 surprising: more people are able to read your work!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smtClean="0"/>
              <a:t>Running an OA journal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new 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2011: no journal in the field of historical syntax, despite a well-attended annual conference and much other research activity.</a:t>
            </a:r>
          </a:p>
          <a:p>
            <a:r>
              <a:rPr lang="en-US" dirty="0" smtClean="0"/>
              <a:t>Gap in the market!</a:t>
            </a:r>
          </a:p>
          <a:p>
            <a:r>
              <a:rPr lang="en-US" dirty="0" smtClean="0"/>
              <a:t>Opportunity: LSA’s </a:t>
            </a:r>
            <a:r>
              <a:rPr lang="en-US" dirty="0" err="1" smtClean="0"/>
              <a:t>eLanguage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r>
              <a:rPr lang="en-US" dirty="0" smtClean="0"/>
              <a:t>: hosted e-journals on Open Journal Systems (OJS)</a:t>
            </a:r>
          </a:p>
          <a:p>
            <a:r>
              <a:rPr lang="en-US" dirty="0" smtClean="0"/>
              <a:t>Applied, but needed senior figure on board…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68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of Historical </a:t>
            </a:r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Independent journal on </a:t>
            </a:r>
            <a:r>
              <a:rPr lang="en-US" dirty="0" err="1" smtClean="0"/>
              <a:t>eLanguage</a:t>
            </a:r>
            <a:r>
              <a:rPr lang="en-US" dirty="0" smtClean="0"/>
              <a:t> platform</a:t>
            </a:r>
            <a:endParaRPr lang="en-US" dirty="0"/>
          </a:p>
          <a:p>
            <a:r>
              <a:rPr lang="en-US" dirty="0" smtClean="0"/>
              <a:t>Fast, n</a:t>
            </a:r>
            <a:r>
              <a:rPr lang="en-US" dirty="0" smtClean="0"/>
              <a:t>o embargo, no fees, full peer review</a:t>
            </a:r>
            <a:endParaRPr lang="en-US" dirty="0" smtClean="0"/>
          </a:p>
          <a:p>
            <a:r>
              <a:rPr lang="en-US" dirty="0" smtClean="0"/>
              <a:t>No funding!</a:t>
            </a:r>
          </a:p>
          <a:p>
            <a:pPr lvl="1"/>
            <a:r>
              <a:rPr lang="en-US" dirty="0" smtClean="0"/>
              <a:t>Copy-editing and typesetting done by editorial team</a:t>
            </a:r>
          </a:p>
          <a:p>
            <a:r>
              <a:rPr lang="en-US" dirty="0" smtClean="0"/>
              <a:t>Lifespan: 2011–13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JHS front </a:t>
            </a:r>
            <a:r>
              <a:rPr lang="en-US" dirty="0" smtClean="0"/>
              <a:t>page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488811"/>
            <a:ext cx="7950200" cy="467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26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2013: Historical </a:t>
            </a:r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2013, LSA pulled the plug on </a:t>
            </a:r>
            <a:r>
              <a:rPr lang="en-US" dirty="0" err="1" smtClean="0"/>
              <a:t>eLanguage’s</a:t>
            </a:r>
            <a:r>
              <a:rPr lang="en-US" dirty="0" smtClean="0"/>
              <a:t> funding.</a:t>
            </a:r>
          </a:p>
          <a:p>
            <a:r>
              <a:rPr lang="en-US" dirty="0" smtClean="0"/>
              <a:t>New home: o</a:t>
            </a:r>
            <a:r>
              <a:rPr lang="en-US" dirty="0" smtClean="0"/>
              <a:t>nline </a:t>
            </a:r>
            <a:r>
              <a:rPr lang="en-US" dirty="0" smtClean="0"/>
              <a:t>section of </a:t>
            </a:r>
            <a:r>
              <a:rPr lang="en-US" i="1" dirty="0" smtClean="0"/>
              <a:t>Language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dirty="0" smtClean="0"/>
              <a:t>-year embargo (behind a </a:t>
            </a:r>
            <a:r>
              <a:rPr lang="en-US" dirty="0" err="1" smtClean="0"/>
              <a:t>paywall</a:t>
            </a:r>
            <a:r>
              <a:rPr lang="en-US" dirty="0" smtClean="0"/>
              <a:t> at Project Muse)</a:t>
            </a:r>
          </a:p>
          <a:p>
            <a:r>
              <a:rPr lang="en-US" dirty="0" smtClean="0"/>
              <a:t>$400 to skip embargo</a:t>
            </a:r>
          </a:p>
          <a:p>
            <a:r>
              <a:rPr lang="en-US" dirty="0" smtClean="0"/>
              <a:t>Supported financially by LSA, who do typesetting, copy-editing, etc.</a:t>
            </a:r>
            <a:endParaRPr lang="en-US" dirty="0"/>
          </a:p>
        </p:txBody>
      </p:sp>
      <p:pic>
        <p:nvPicPr>
          <p:cNvPr id="9" name="Content Placeholder 8" descr="logo-new-HS-white background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034" b="-6034"/>
          <a:stretch>
            <a:fillRect/>
          </a:stretch>
        </p:blipFill>
        <p:spPr/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11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Syntax front page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456410"/>
            <a:ext cx="7937500" cy="47355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3. OJS as a platform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5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OJS: overview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83100" y="1600200"/>
            <a:ext cx="42037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Open source software developed through Public Knowledge Project</a:t>
            </a:r>
          </a:p>
          <a:p>
            <a:r>
              <a:rPr lang="en-US" dirty="0">
                <a:hlinkClick r:id="rId2"/>
              </a:rPr>
              <a:t>https://pkp.sfu.ca/ojs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Once installed, similar in ease of use to a blog</a:t>
            </a:r>
          </a:p>
          <a:p>
            <a:r>
              <a:rPr lang="en-US" dirty="0" smtClean="0"/>
              <a:t>Already used by many e-journals (at least 7,021 in 2013)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65300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3670300"/>
            <a:ext cx="4364182" cy="2295939"/>
          </a:xfrm>
          <a:prstGeom prst="rect">
            <a:avLst/>
          </a:prstGeom>
        </p:spPr>
      </p:pic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35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OJS: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OJS </a:t>
            </a:r>
            <a:r>
              <a:rPr lang="en-US" dirty="0"/>
              <a:t>is installed locally and locally controlled.</a:t>
            </a:r>
          </a:p>
          <a:p>
            <a:r>
              <a:rPr lang="en-US" dirty="0"/>
              <a:t>Editors configure requirements, sections, review process, etc.</a:t>
            </a:r>
          </a:p>
          <a:p>
            <a:r>
              <a:rPr lang="en-US" dirty="0"/>
              <a:t>Online submission and management of all content.</a:t>
            </a:r>
          </a:p>
          <a:p>
            <a:r>
              <a:rPr lang="en-US" dirty="0"/>
              <a:t>Subscription module with delayed open access options.</a:t>
            </a:r>
          </a:p>
          <a:p>
            <a:r>
              <a:rPr lang="en-US" dirty="0"/>
              <a:t>Comprehensive indexing of content part of global system.</a:t>
            </a:r>
          </a:p>
          <a:p>
            <a:r>
              <a:rPr lang="en-US" dirty="0"/>
              <a:t>Reading Tools for content, based on field and editors’ choice.</a:t>
            </a:r>
          </a:p>
          <a:p>
            <a:r>
              <a:rPr lang="en-US" dirty="0"/>
              <a:t>Email notification and commenting ability for readers.</a:t>
            </a:r>
          </a:p>
          <a:p>
            <a:r>
              <a:rPr lang="en-US" dirty="0"/>
              <a:t>Complete context-sensitive online Help support.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946" r="2946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0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PhD in linguistics, 2009–2012</a:t>
            </a:r>
          </a:p>
          <a:p>
            <a:pPr lvl="1"/>
            <a:r>
              <a:rPr lang="en-US" dirty="0" smtClean="0"/>
              <a:t>Set up and ran my own e-journal in 2011 using Open Journal Systems (OJS)</a:t>
            </a:r>
          </a:p>
          <a:p>
            <a:r>
              <a:rPr lang="en-US" dirty="0" smtClean="0"/>
              <a:t>Lecturer in English Linguistics at Manchester (SALC, Humanities) since January 2012</a:t>
            </a:r>
          </a:p>
          <a:p>
            <a:pPr lvl="1"/>
            <a:r>
              <a:rPr lang="en-US" dirty="0" smtClean="0"/>
              <a:t>Continued to advocate for fee-free open access as part of Manchester Open Library and elsewhere</a:t>
            </a:r>
          </a:p>
          <a:p>
            <a:r>
              <a:rPr lang="en-US" dirty="0" smtClean="0"/>
              <a:t>Role today: advocate for OA and discuss the practical aspects of running an OA journal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64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I’ll be putting this on my website so you can follow the links – feel free to email me if you have questions!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 (2012)</a:t>
            </a:r>
          </a:p>
          <a:p>
            <a:r>
              <a:rPr lang="en-US" dirty="0" smtClean="0"/>
              <a:t>RCUK, </a:t>
            </a:r>
            <a:r>
              <a:rPr lang="en-US" dirty="0" smtClean="0">
                <a:hlinkClick r:id="rId3"/>
              </a:rPr>
              <a:t>Policy on Open Access</a:t>
            </a:r>
            <a:r>
              <a:rPr lang="en-US" dirty="0" smtClean="0"/>
              <a:t> (2013)</a:t>
            </a:r>
          </a:p>
          <a:p>
            <a:r>
              <a:rPr lang="en-US" dirty="0" smtClean="0"/>
              <a:t>HEFCE, </a:t>
            </a:r>
            <a:r>
              <a:rPr lang="en-US" dirty="0" smtClean="0">
                <a:hlinkClick r:id="rId4"/>
              </a:rPr>
              <a:t>Policy for Open Access</a:t>
            </a:r>
            <a:r>
              <a:rPr lang="en-US" dirty="0" smtClean="0"/>
              <a:t> (2014)</a:t>
            </a:r>
          </a:p>
          <a:p>
            <a:pPr lvl="1"/>
            <a:r>
              <a:rPr lang="en-US" dirty="0" smtClean="0"/>
              <a:t>important for the REF!</a:t>
            </a:r>
          </a:p>
          <a:p>
            <a:r>
              <a:rPr lang="en-US" dirty="0" err="1" smtClean="0"/>
              <a:t>Harnad</a:t>
            </a:r>
            <a:r>
              <a:rPr lang="en-US" dirty="0" smtClean="0"/>
              <a:t> (1995), </a:t>
            </a:r>
            <a:r>
              <a:rPr lang="en-US" dirty="0" smtClean="0">
                <a:hlinkClick r:id="rId5"/>
              </a:rPr>
              <a:t>A Subversive Proposal</a:t>
            </a:r>
            <a:endParaRPr lang="en-US" dirty="0" smtClean="0"/>
          </a:p>
          <a:p>
            <a:pPr lvl="1"/>
            <a:r>
              <a:rPr lang="en-US" dirty="0" smtClean="0"/>
              <a:t>early advocate for </a:t>
            </a:r>
            <a:r>
              <a:rPr lang="en-US" dirty="0" smtClean="0">
                <a:solidFill>
                  <a:srgbClr val="339900"/>
                </a:solidFill>
              </a:rPr>
              <a:t>green </a:t>
            </a:r>
            <a:r>
              <a:rPr lang="en-US" dirty="0" smtClean="0"/>
              <a:t>open access</a:t>
            </a:r>
          </a:p>
          <a:p>
            <a:r>
              <a:rPr lang="en-US" dirty="0" err="1" smtClean="0"/>
              <a:t>Monbiot</a:t>
            </a:r>
            <a:r>
              <a:rPr lang="en-US" dirty="0" smtClean="0"/>
              <a:t> (2011), </a:t>
            </a:r>
            <a:r>
              <a:rPr lang="en-US" dirty="0" smtClean="0">
                <a:hlinkClick r:id="rId6"/>
              </a:rPr>
              <a:t>The Lairds of Learning</a:t>
            </a:r>
            <a:endParaRPr lang="en-US" dirty="0" smtClean="0"/>
          </a:p>
          <a:p>
            <a:pPr lvl="1"/>
            <a:r>
              <a:rPr lang="en-US" dirty="0" smtClean="0"/>
              <a:t>short, angry summary of the problems with for-profit publishers</a:t>
            </a:r>
          </a:p>
          <a:p>
            <a:r>
              <a:rPr lang="en-US" dirty="0" err="1" smtClean="0"/>
              <a:t>Suber</a:t>
            </a:r>
            <a:r>
              <a:rPr lang="en-US" dirty="0" smtClean="0"/>
              <a:t> (2012), </a:t>
            </a:r>
            <a:r>
              <a:rPr lang="en-US" dirty="0" smtClean="0">
                <a:hlinkClick r:id="rId7"/>
              </a:rPr>
              <a:t>Open Access</a:t>
            </a:r>
            <a:endParaRPr lang="en-US" dirty="0" smtClean="0"/>
          </a:p>
          <a:p>
            <a:pPr lvl="1"/>
            <a:r>
              <a:rPr lang="en-US" dirty="0" smtClean="0"/>
              <a:t>a comprehensive book-length treatment</a:t>
            </a:r>
          </a:p>
          <a:p>
            <a:r>
              <a:rPr lang="en-US" dirty="0" smtClean="0"/>
              <a:t>British Academy, </a:t>
            </a:r>
            <a:r>
              <a:rPr lang="en-US" dirty="0" smtClean="0">
                <a:hlinkClick r:id="rId8"/>
              </a:rPr>
              <a:t>Debating Open Access</a:t>
            </a:r>
            <a:r>
              <a:rPr lang="en-US" dirty="0" smtClean="0"/>
              <a:t> (2013)</a:t>
            </a:r>
          </a:p>
          <a:p>
            <a:pPr lvl="1"/>
            <a:r>
              <a:rPr lang="en-US" dirty="0" smtClean="0"/>
              <a:t>a collection of papers discussing key issues</a:t>
            </a:r>
          </a:p>
          <a:p>
            <a:r>
              <a:rPr lang="en-US" dirty="0" smtClean="0"/>
              <a:t>My </a:t>
            </a:r>
            <a:r>
              <a:rPr lang="en-US" dirty="0" smtClean="0">
                <a:hlinkClick r:id="rId9"/>
              </a:rPr>
              <a:t>blog</a:t>
            </a:r>
            <a:r>
              <a:rPr lang="en-US" dirty="0" smtClean="0"/>
              <a:t> on open access in linguistics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 Access: why should you care?</a:t>
            </a:r>
          </a:p>
          <a:p>
            <a:pPr lvl="1"/>
            <a:r>
              <a:rPr lang="en-US" dirty="0" smtClean="0"/>
              <a:t>  Idealistic </a:t>
            </a:r>
            <a:r>
              <a:rPr lang="en-US" dirty="0" smtClean="0"/>
              <a:t>reasons</a:t>
            </a:r>
          </a:p>
          <a:p>
            <a:pPr lvl="1"/>
            <a:r>
              <a:rPr lang="en-US" dirty="0" smtClean="0"/>
              <a:t>  Cynical </a:t>
            </a:r>
            <a:r>
              <a:rPr lang="en-US" dirty="0" smtClean="0"/>
              <a:t>reasons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Running an OA journal in linguistics</a:t>
            </a:r>
          </a:p>
          <a:p>
            <a:pPr marL="914400" lvl="1" indent="-514350"/>
            <a:r>
              <a:rPr lang="en-US" dirty="0" smtClean="0"/>
              <a:t>Experiences</a:t>
            </a:r>
          </a:p>
          <a:p>
            <a:pPr marL="914400" lvl="1" indent="-514350"/>
            <a:r>
              <a:rPr lang="en-US" dirty="0" smtClean="0"/>
              <a:t>Challenges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OJS as a platform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Why Open Access is important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(in general, and for you)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UK research is taxpayer-funded, but taxpayers have no access to the results.</a:t>
            </a:r>
          </a:p>
          <a:p>
            <a:r>
              <a:rPr lang="en-US" dirty="0" smtClean="0"/>
              <a:t>In the digital era, costs for (online) publication are lower than ever.</a:t>
            </a:r>
          </a:p>
          <a:p>
            <a:r>
              <a:rPr lang="en-US" dirty="0" smtClean="0"/>
              <a:t>Much of the skilled work involved in publication (e.g. reviewing, journal editing) is, and has always been, carried out by academics for nothing or for nominal amounts.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added?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publishers still have value to add:</a:t>
            </a:r>
          </a:p>
          <a:p>
            <a:pPr lvl="1"/>
            <a:r>
              <a:rPr lang="en-US" dirty="0" smtClean="0"/>
              <a:t>Typesetting</a:t>
            </a:r>
          </a:p>
          <a:p>
            <a:pPr lvl="1"/>
            <a:r>
              <a:rPr lang="en-US" dirty="0" smtClean="0"/>
              <a:t>Copy-editing and proofreading</a:t>
            </a:r>
          </a:p>
          <a:p>
            <a:pPr lvl="1"/>
            <a:r>
              <a:rPr lang="en-US" dirty="0" smtClean="0"/>
              <a:t>Indexing and marketing</a:t>
            </a:r>
          </a:p>
          <a:p>
            <a:r>
              <a:rPr lang="en-US" dirty="0" smtClean="0"/>
              <a:t>BUT the market is not in a healthy state:</a:t>
            </a:r>
          </a:p>
          <a:p>
            <a:pPr lvl="1"/>
            <a:r>
              <a:rPr lang="en-US" dirty="0" smtClean="0"/>
              <a:t>Elsevier, Springer and Wiley have cornered </a:t>
            </a:r>
            <a:r>
              <a:rPr lang="en-US" dirty="0" smtClean="0">
                <a:hlinkClick r:id="rId2"/>
              </a:rPr>
              <a:t>42%</a:t>
            </a:r>
            <a:r>
              <a:rPr lang="en-US" dirty="0" smtClean="0"/>
              <a:t> of the journal article marker</a:t>
            </a:r>
          </a:p>
          <a:p>
            <a:pPr lvl="1"/>
            <a:r>
              <a:rPr lang="en-US" dirty="0" smtClean="0"/>
              <a:t>Elsevier profit margin 2010: 36% (</a:t>
            </a:r>
            <a:r>
              <a:rPr lang="en-US" dirty="0" smtClean="0">
                <a:hlinkClick r:id="rId3"/>
              </a:rPr>
              <a:t>£724m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subscription costs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Small Ruminant Research</a:t>
            </a:r>
            <a:r>
              <a:rPr lang="en-US" b="0" dirty="0" smtClean="0"/>
              <a:t> (Elsevier, print edition)</a:t>
            </a:r>
            <a:endParaRPr lang="en-US" dirty="0"/>
          </a:p>
        </p:txBody>
      </p:sp>
      <p:pic>
        <p:nvPicPr>
          <p:cNvPr id="11" name="Content Placeholder 10" descr="goat-jour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812" r="-1981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5537201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2200" dirty="0" err="1" smtClean="0"/>
              <a:t>Biochimica</a:t>
            </a:r>
            <a:r>
              <a:rPr lang="en-US" sz="2200" dirty="0" smtClean="0"/>
              <a:t> et </a:t>
            </a:r>
            <a:r>
              <a:rPr lang="en-US" sz="2200" dirty="0" err="1" smtClean="0"/>
              <a:t>Biophysica</a:t>
            </a:r>
            <a:r>
              <a:rPr lang="en-US" sz="2200" dirty="0" smtClean="0"/>
              <a:t> </a:t>
            </a:r>
            <a:r>
              <a:rPr lang="en-US" sz="2200" dirty="0" err="1" smtClean="0"/>
              <a:t>Acta</a:t>
            </a:r>
            <a:r>
              <a:rPr lang="en-US" sz="2200" dirty="0" smtClean="0"/>
              <a:t> </a:t>
            </a:r>
            <a:r>
              <a:rPr lang="en-US" sz="2200" b="0" dirty="0" smtClean="0"/>
              <a:t>(Elsevier, print edition)</a:t>
            </a:r>
            <a:endParaRPr lang="en-US" sz="2200" b="0" dirty="0"/>
          </a:p>
        </p:txBody>
      </p:sp>
      <p:pic>
        <p:nvPicPr>
          <p:cNvPr id="13" name="Content Placeholder 12" descr="expensive-journa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-16336" r="-16336"/>
          <a:stretch>
            <a:fillRect/>
          </a:stretch>
        </p:blipFill>
        <p:spPr>
          <a:xfrm>
            <a:off x="4645025" y="1535113"/>
            <a:ext cx="4041775" cy="395128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Explosion 2 11"/>
          <p:cNvSpPr/>
          <p:nvPr/>
        </p:nvSpPr>
        <p:spPr>
          <a:xfrm rot="862281">
            <a:off x="96201" y="4816770"/>
            <a:ext cx="2514600" cy="1092200"/>
          </a:xfrm>
          <a:prstGeom prst="irregularSeal2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£2,288</a:t>
            </a:r>
            <a:endParaRPr lang="en-US" sz="24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  <p:sp>
        <p:nvSpPr>
          <p:cNvPr id="14" name="Explosion 2 13"/>
          <p:cNvSpPr/>
          <p:nvPr/>
        </p:nvSpPr>
        <p:spPr>
          <a:xfrm rot="20895316">
            <a:off x="6404505" y="1850731"/>
            <a:ext cx="2656140" cy="1092200"/>
          </a:xfrm>
          <a:prstGeom prst="irregularSeal2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Goudy Old Style"/>
                <a:cs typeface="Goudy Old Style"/>
              </a:rPr>
              <a:t>£17,871</a:t>
            </a:r>
            <a:endParaRPr lang="en-US" sz="2400" b="1" dirty="0">
              <a:solidFill>
                <a:schemeClr val="bg1"/>
              </a:solidFill>
              <a:latin typeface="Goudy Old Style"/>
              <a:cs typeface="Goudy Old Style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 some competition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Libraries spend a huge amount on journal subscriptions (mostly in bundles)</a:t>
            </a:r>
          </a:p>
          <a:p>
            <a:r>
              <a:rPr lang="en-US" dirty="0" smtClean="0"/>
              <a:t>If value really is being added, the market should be able to handle some scholar-led competition!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you need to think about 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the 2012 </a:t>
            </a:r>
            <a:r>
              <a:rPr lang="en-US" dirty="0" smtClean="0">
                <a:hlinkClick r:id="rId2"/>
              </a:rPr>
              <a:t>Finch report</a:t>
            </a:r>
            <a:r>
              <a:rPr lang="en-US" dirty="0" smtClean="0"/>
              <a:t>, two major bodies have come out in </a:t>
            </a:r>
            <a:r>
              <a:rPr lang="en-US" dirty="0" err="1" smtClean="0"/>
              <a:t>favour</a:t>
            </a:r>
            <a:r>
              <a:rPr lang="en-US" dirty="0" smtClean="0"/>
              <a:t> of Open Access:</a:t>
            </a:r>
          </a:p>
          <a:p>
            <a:pPr lvl="1"/>
            <a:r>
              <a:rPr lang="en-US" dirty="0" smtClean="0">
                <a:hlinkClick r:id="rId3"/>
              </a:rPr>
              <a:t>HEFCE</a:t>
            </a:r>
            <a:r>
              <a:rPr lang="en-US" dirty="0" smtClean="0"/>
              <a:t>: the body that runs the Research Excellence Framework (REF)</a:t>
            </a:r>
          </a:p>
          <a:p>
            <a:pPr lvl="1"/>
            <a:r>
              <a:rPr lang="en-US" dirty="0" smtClean="0">
                <a:hlinkClick r:id="rId4"/>
              </a:rPr>
              <a:t>RCUK</a:t>
            </a:r>
            <a:r>
              <a:rPr lang="en-US" dirty="0" smtClean="0"/>
              <a:t>: the body that administers research grants and studentships (via e.g. AHRC, ESRC)</a:t>
            </a:r>
          </a:p>
          <a:p>
            <a:r>
              <a:rPr lang="en-US" dirty="0" smtClean="0"/>
              <a:t>Between them these two are responsible for almost all UK research funding.</a:t>
            </a:r>
          </a:p>
          <a:p>
            <a:r>
              <a:rPr lang="en-US" dirty="0" smtClean="0"/>
              <a:t>Both now </a:t>
            </a:r>
            <a:r>
              <a:rPr lang="en-US" b="1" dirty="0" smtClean="0"/>
              <a:t>require </a:t>
            </a:r>
            <a:r>
              <a:rPr lang="en-US" dirty="0" smtClean="0"/>
              <a:t>Open Access outputs.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687E4-938E-F043-870F-1F7A10318A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GB" dirty="0" smtClean="0"/>
              <a:t>SOAR, 30</a:t>
            </a:r>
            <a:r>
              <a:rPr lang="en-GB" baseline="30000" dirty="0" smtClean="0"/>
              <a:t>th</a:t>
            </a:r>
            <a:r>
              <a:rPr lang="en-GB" dirty="0" smtClean="0"/>
              <a:t> June 2015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Experiences of OA journal publishing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1100</Words>
  <Application>Microsoft Macintosh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Open Access</vt:lpstr>
      <vt:lpstr>About me</vt:lpstr>
      <vt:lpstr>This talk</vt:lpstr>
      <vt:lpstr>1. Why Open Access is important</vt:lpstr>
      <vt:lpstr>The principle</vt:lpstr>
      <vt:lpstr>Value added?</vt:lpstr>
      <vt:lpstr>Journal subscription costs</vt:lpstr>
      <vt:lpstr>Time for some competition</vt:lpstr>
      <vt:lpstr>Why you need to think about OA</vt:lpstr>
      <vt:lpstr>Open Access citation advantage</vt:lpstr>
      <vt:lpstr>2. Running an OA journal</vt:lpstr>
      <vt:lpstr>Starting a new journal</vt:lpstr>
      <vt:lpstr>Journal of Historical Syntax</vt:lpstr>
      <vt:lpstr>JHS front page</vt:lpstr>
      <vt:lpstr>Since 2013: Historical Syntax</vt:lpstr>
      <vt:lpstr>Historical Syntax front page</vt:lpstr>
      <vt:lpstr>3. OJS as a platform</vt:lpstr>
      <vt:lpstr>OJS: overview</vt:lpstr>
      <vt:lpstr>OJS: features</vt:lpstr>
      <vt:lpstr>Thank you for your attention!</vt:lpstr>
      <vt:lpstr>Useful links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 publishing</dc:title>
  <dc:creator>George Walkden</dc:creator>
  <cp:lastModifiedBy>George Walkden</cp:lastModifiedBy>
  <cp:revision>16</cp:revision>
  <dcterms:created xsi:type="dcterms:W3CDTF">2014-08-24T20:22:06Z</dcterms:created>
  <dcterms:modified xsi:type="dcterms:W3CDTF">2015-06-29T17:46:13Z</dcterms:modified>
</cp:coreProperties>
</file>